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6345EB8-9E08-4FEC-B416-4D1B6A174F5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171561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6345EB8-9E08-4FEC-B416-4D1B6A174F5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78746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6345EB8-9E08-4FEC-B416-4D1B6A174F5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333510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6345EB8-9E08-4FEC-B416-4D1B6A174F5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250900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6345EB8-9E08-4FEC-B416-4D1B6A174F5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105604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6345EB8-9E08-4FEC-B416-4D1B6A174F5C}" type="datetimeFigureOut">
              <a:rPr lang="nl-NL" smtClean="0"/>
              <a:t>7-2-2019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390575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6345EB8-9E08-4FEC-B416-4D1B6A174F5C}" type="datetimeFigureOut">
              <a:rPr lang="nl-NL" smtClean="0"/>
              <a:t>7-2-2019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136583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6345EB8-9E08-4FEC-B416-4D1B6A174F5C}" type="datetimeFigureOut">
              <a:rPr lang="nl-NL" smtClean="0"/>
              <a:t>7-2-2019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142102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6345EB8-9E08-4FEC-B416-4D1B6A174F5C}" type="datetimeFigureOut">
              <a:rPr lang="nl-NL" smtClean="0"/>
              <a:t>7-2-2019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62597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6345EB8-9E08-4FEC-B416-4D1B6A174F5C}" type="datetimeFigureOut">
              <a:rPr lang="nl-NL" smtClean="0"/>
              <a:t>7-2-2019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20950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6345EB8-9E08-4FEC-B416-4D1B6A174F5C}" type="datetimeFigureOut">
              <a:rPr lang="nl-NL" smtClean="0"/>
              <a:t>7-2-2019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61CF6B-4E9F-48BC-BDC3-49E06727A6D2}" type="slidenum">
              <a:rPr lang="nl-NL" smtClean="0"/>
              <a:t>‹nr.›</a:t>
            </a:fld>
            <a:endParaRPr lang="nl-NL"/>
          </a:p>
        </p:txBody>
      </p:sp>
    </p:spTree>
    <p:extLst>
      <p:ext uri="{BB962C8B-B14F-4D97-AF65-F5344CB8AC3E}">
        <p14:creationId xmlns:p14="http://schemas.microsoft.com/office/powerpoint/2010/main" val="269325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45EB8-9E08-4FEC-B416-4D1B6A174F5C}" type="datetimeFigureOut">
              <a:rPr lang="nl-NL" smtClean="0"/>
              <a:t>7-2-2019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1CF6B-4E9F-48BC-BDC3-49E06727A6D2}" type="slidenum">
              <a:rPr lang="nl-NL" smtClean="0"/>
              <a:t>‹nr.›</a:t>
            </a:fld>
            <a:endParaRPr lang="nl-NL"/>
          </a:p>
        </p:txBody>
      </p:sp>
    </p:spTree>
    <p:extLst>
      <p:ext uri="{BB962C8B-B14F-4D97-AF65-F5344CB8AC3E}">
        <p14:creationId xmlns:p14="http://schemas.microsoft.com/office/powerpoint/2010/main" val="1669333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an1HA73Daio" TargetMode="External"/><Relationship Id="rId3" Type="http://schemas.openxmlformats.org/officeDocument/2006/relationships/hyperlink" Target="https://www.youtube.com/watch?v=mV0ge00B4Q4" TargetMode="External"/><Relationship Id="rId7" Type="http://schemas.openxmlformats.org/officeDocument/2006/relationships/hyperlink" Target="https://vibe.mijnhelicon.nl/dave/2c90a9b35a937829015aa3fd6b971b0d/axiaal%20plunjerpomp.mp4" TargetMode="External"/><Relationship Id="rId2" Type="http://schemas.openxmlformats.org/officeDocument/2006/relationships/hyperlink" Target="https://vibe.mijnhelicon.nl/dave/2c90a9b35a937829015aa3fdbab61b29/tandwielpomp.mp4" TargetMode="External"/><Relationship Id="rId1" Type="http://schemas.openxmlformats.org/officeDocument/2006/relationships/slideLayout" Target="../slideLayouts/slideLayout2.xml"/><Relationship Id="rId6" Type="http://schemas.openxmlformats.org/officeDocument/2006/relationships/hyperlink" Target="https://vibe.mijnhelicon.nl/dave/2c90a9b35a937829015aa3fd98f81b1c/Radiaal%20plunjerpomp.mp4" TargetMode="External"/><Relationship Id="rId5" Type="http://schemas.openxmlformats.org/officeDocument/2006/relationships/hyperlink" Target="https://www.youtube.com/watch?v=1vjYvGzkvJs" TargetMode="External"/><Relationship Id="rId4" Type="http://schemas.openxmlformats.org/officeDocument/2006/relationships/hyperlink" Target="https://vibe.mijnhelicon.nl/dave/2c90a9b35a937829015aa3fda9dc1b23/schottenpomp.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239435" y="1019774"/>
            <a:ext cx="5952565" cy="5857930"/>
          </a:xfrm>
          <a:prstGeom prst="rect">
            <a:avLst/>
          </a:prstGeom>
        </p:spPr>
      </p:pic>
      <p:sp>
        <p:nvSpPr>
          <p:cNvPr id="2" name="Titel 1"/>
          <p:cNvSpPr>
            <a:spLocks noGrp="1"/>
          </p:cNvSpPr>
          <p:nvPr>
            <p:ph type="ctrTitle"/>
          </p:nvPr>
        </p:nvSpPr>
        <p:spPr>
          <a:xfrm>
            <a:off x="890381" y="1019774"/>
            <a:ext cx="9144000" cy="1378790"/>
          </a:xfrm>
        </p:spPr>
        <p:txBody>
          <a:bodyPr>
            <a:normAutofit/>
          </a:bodyPr>
          <a:lstStyle/>
          <a:p>
            <a:pPr algn="l"/>
            <a:r>
              <a:rPr lang="nl-NL" sz="7200" dirty="0" smtClean="0">
                <a:latin typeface="Arial" panose="020B0604020202020204" pitchFamily="34" charset="0"/>
                <a:cs typeface="Arial" panose="020B0604020202020204" pitchFamily="34" charset="0"/>
              </a:rPr>
              <a:t>Onderhoud</a:t>
            </a:r>
            <a:endParaRPr lang="nl-NL" sz="7200" dirty="0">
              <a:latin typeface="Arial" panose="020B0604020202020204" pitchFamily="34" charset="0"/>
              <a:cs typeface="Arial" panose="020B0604020202020204" pitchFamily="34" charset="0"/>
            </a:endParaRPr>
          </a:p>
        </p:txBody>
      </p:sp>
      <p:sp>
        <p:nvSpPr>
          <p:cNvPr id="4" name="Ondertitel 3"/>
          <p:cNvSpPr>
            <a:spLocks noGrp="1"/>
          </p:cNvSpPr>
          <p:nvPr>
            <p:ph type="subTitle" idx="1"/>
          </p:nvPr>
        </p:nvSpPr>
        <p:spPr>
          <a:xfrm>
            <a:off x="1524000" y="3832412"/>
            <a:ext cx="9144000" cy="1425388"/>
          </a:xfrm>
        </p:spPr>
        <p:txBody>
          <a:bodyPr>
            <a:normAutofit/>
          </a:bodyPr>
          <a:lstStyle/>
          <a:p>
            <a:pPr algn="l"/>
            <a:r>
              <a:rPr lang="nl-NL" sz="4000" dirty="0" smtClean="0">
                <a:latin typeface="Arial" panose="020B0604020202020204" pitchFamily="34" charset="0"/>
                <a:cs typeface="Arial" panose="020B0604020202020204" pitchFamily="34" charset="0"/>
              </a:rPr>
              <a:t>Hydrauliek basis</a:t>
            </a:r>
            <a:endParaRPr lang="nl-NL"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17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t>
            </a:r>
            <a:r>
              <a:rPr lang="nl-NL" dirty="0" smtClean="0"/>
              <a:t>ilinder</a:t>
            </a:r>
            <a:endParaRPr lang="nl-NL" dirty="0"/>
          </a:p>
        </p:txBody>
      </p:sp>
      <p:pic>
        <p:nvPicPr>
          <p:cNvPr id="4" name="Afbeelding 3"/>
          <p:cNvPicPr>
            <a:picLocks noChangeAspect="1"/>
          </p:cNvPicPr>
          <p:nvPr/>
        </p:nvPicPr>
        <p:blipFill>
          <a:blip r:embed="rId2"/>
          <a:stretch>
            <a:fillRect/>
          </a:stretch>
        </p:blipFill>
        <p:spPr>
          <a:xfrm>
            <a:off x="0" y="1574286"/>
            <a:ext cx="4944683" cy="2700057"/>
          </a:xfrm>
          <a:prstGeom prst="rect">
            <a:avLst/>
          </a:prstGeom>
        </p:spPr>
      </p:pic>
      <p:pic>
        <p:nvPicPr>
          <p:cNvPr id="5" name="Afbeelding 4"/>
          <p:cNvPicPr>
            <a:picLocks noChangeAspect="1"/>
          </p:cNvPicPr>
          <p:nvPr/>
        </p:nvPicPr>
        <p:blipFill rotWithShape="1">
          <a:blip r:embed="rId3"/>
          <a:srcRect t="22454" r="5160" b="8987"/>
          <a:stretch/>
        </p:blipFill>
        <p:spPr>
          <a:xfrm rot="5400000">
            <a:off x="6277535" y="943535"/>
            <a:ext cx="6858001" cy="4970929"/>
          </a:xfrm>
          <a:prstGeom prst="rect">
            <a:avLst/>
          </a:prstGeom>
        </p:spPr>
      </p:pic>
    </p:spTree>
    <p:extLst>
      <p:ext uri="{BB962C8B-B14F-4D97-AF65-F5344CB8AC3E}">
        <p14:creationId xmlns:p14="http://schemas.microsoft.com/office/powerpoint/2010/main" val="428074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Hydromotor</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1438836"/>
            <a:ext cx="10515600" cy="5419164"/>
          </a:xfrm>
        </p:spPr>
        <p:txBody>
          <a:bodyPr>
            <a:normAutofit/>
          </a:bodyPr>
          <a:lstStyle/>
          <a:p>
            <a:r>
              <a:rPr lang="nl-NL" dirty="0" smtClean="0">
                <a:latin typeface="Arial" panose="020B0604020202020204" pitchFamily="34" charset="0"/>
                <a:cs typeface="Arial" panose="020B0604020202020204" pitchFamily="34" charset="0"/>
              </a:rPr>
              <a:t>De hydromotor zet hydraulische energie om in mechanische energie.</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Tandwielmotor (standaard)</a:t>
            </a:r>
          </a:p>
          <a:p>
            <a:pPr lvl="4"/>
            <a:r>
              <a:rPr lang="nl-NL" dirty="0" smtClean="0">
                <a:latin typeface="Arial" panose="020B0604020202020204" pitchFamily="34" charset="0"/>
                <a:cs typeface="Arial" panose="020B0604020202020204" pitchFamily="34" charset="0"/>
              </a:rPr>
              <a:t>Hoog toeren en laag koppel</a:t>
            </a:r>
          </a:p>
          <a:p>
            <a:endParaRPr lang="nl-NL" dirty="0" smtClean="0">
              <a:latin typeface="Arial" panose="020B0604020202020204" pitchFamily="34" charset="0"/>
              <a:cs typeface="Arial" panose="020B0604020202020204" pitchFamily="34" charset="0"/>
            </a:endParaRPr>
          </a:p>
          <a:p>
            <a:r>
              <a:rPr lang="nl-NL" dirty="0" err="1" smtClean="0">
                <a:latin typeface="Arial" panose="020B0604020202020204" pitchFamily="34" charset="0"/>
                <a:cs typeface="Arial" panose="020B0604020202020204" pitchFamily="34" charset="0"/>
              </a:rPr>
              <a:t>Axiaalplunjermotor</a:t>
            </a:r>
            <a:r>
              <a:rPr lang="nl-NL" dirty="0" smtClean="0">
                <a:latin typeface="Arial" panose="020B0604020202020204" pitchFamily="34" charset="0"/>
                <a:cs typeface="Arial" panose="020B0604020202020204" pitchFamily="34" charset="0"/>
              </a:rPr>
              <a:t> (</a:t>
            </a:r>
            <a:r>
              <a:rPr lang="nl-NL" dirty="0" err="1" smtClean="0">
                <a:latin typeface="Arial" panose="020B0604020202020204" pitchFamily="34" charset="0"/>
                <a:cs typeface="Arial" panose="020B0604020202020204" pitchFamily="34" charset="0"/>
              </a:rPr>
              <a:t>vario</a:t>
            </a:r>
            <a:r>
              <a:rPr lang="nl-NL" dirty="0" smtClean="0">
                <a:latin typeface="Arial" panose="020B0604020202020204" pitchFamily="34" charset="0"/>
                <a:cs typeface="Arial" panose="020B0604020202020204" pitchFamily="34" charset="0"/>
              </a:rPr>
              <a:t> transmissie)</a:t>
            </a:r>
          </a:p>
          <a:p>
            <a:pPr lvl="4"/>
            <a:r>
              <a:rPr lang="nl-NL" dirty="0" smtClean="0">
                <a:latin typeface="Arial" panose="020B0604020202020204" pitchFamily="34" charset="0"/>
                <a:cs typeface="Arial" panose="020B0604020202020204" pitchFamily="34" charset="0"/>
              </a:rPr>
              <a:t>Matig toeren en hoog koppel</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Radiaalplunjermotor (rijaandrijving veldspuit)</a:t>
            </a:r>
          </a:p>
          <a:p>
            <a:pPr lvl="4"/>
            <a:r>
              <a:rPr lang="nl-NL" dirty="0" smtClean="0">
                <a:latin typeface="Arial" panose="020B0604020202020204" pitchFamily="34" charset="0"/>
                <a:cs typeface="Arial" panose="020B0604020202020204" pitchFamily="34" charset="0"/>
              </a:rPr>
              <a:t>Laag toeren en hoog koppel</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54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Accumulator</a:t>
            </a:r>
            <a:endParaRPr lang="nl-NL" dirty="0">
              <a:latin typeface="Arial" panose="020B0604020202020204" pitchFamily="34" charset="0"/>
              <a:cs typeface="Arial" panose="020B0604020202020204" pitchFamily="34" charset="0"/>
            </a:endParaRPr>
          </a:p>
        </p:txBody>
      </p:sp>
      <p:pic>
        <p:nvPicPr>
          <p:cNvPr id="4" name="Tijdelijke aanduiding voor inhoud 3"/>
          <p:cNvPicPr>
            <a:picLocks noGrp="1" noChangeAspect="1"/>
          </p:cNvPicPr>
          <p:nvPr>
            <p:ph idx="1"/>
          </p:nvPr>
        </p:nvPicPr>
        <p:blipFill rotWithShape="1">
          <a:blip r:embed="rId2"/>
          <a:srcRect l="9889" r="10509"/>
          <a:stretch/>
        </p:blipFill>
        <p:spPr>
          <a:xfrm rot="5400000">
            <a:off x="4695527" y="-598872"/>
            <a:ext cx="6915748" cy="8077202"/>
          </a:xfrm>
          <a:prstGeom prst="rect">
            <a:avLst/>
          </a:prstGeom>
        </p:spPr>
      </p:pic>
      <p:sp>
        <p:nvSpPr>
          <p:cNvPr id="3" name="Tekstvak 2"/>
          <p:cNvSpPr txBox="1"/>
          <p:nvPr/>
        </p:nvSpPr>
        <p:spPr>
          <a:xfrm>
            <a:off x="336176" y="2070847"/>
            <a:ext cx="3778624" cy="3477875"/>
          </a:xfrm>
          <a:prstGeom prst="rect">
            <a:avLst/>
          </a:prstGeom>
          <a:noFill/>
        </p:spPr>
        <p:txBody>
          <a:bodyPr wrap="square" rtlCol="0">
            <a:spAutoFit/>
          </a:bodyPr>
          <a:lstStyle/>
          <a:p>
            <a:pPr marL="342900"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Basis is lage druk</a:t>
            </a:r>
          </a:p>
          <a:p>
            <a:pPr marL="342900" indent="-342900">
              <a:buFont typeface="Arial" panose="020B0604020202020204" pitchFamily="34" charset="0"/>
              <a:buChar char="•"/>
            </a:pPr>
            <a:endParaRPr lang="nl-NL"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Stikstof</a:t>
            </a:r>
          </a:p>
          <a:p>
            <a:pPr marL="342900" indent="-342900">
              <a:buFont typeface="Arial" panose="020B0604020202020204" pitchFamily="34" charset="0"/>
              <a:buChar char="•"/>
            </a:pPr>
            <a:endParaRPr lang="nl-NL"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Vangt de piek in de leiding op door de stikstof samen te persen.</a:t>
            </a:r>
          </a:p>
          <a:p>
            <a:pPr marL="342900" indent="-342900">
              <a:buFont typeface="Arial" panose="020B0604020202020204" pitchFamily="34" charset="0"/>
              <a:buChar char="•"/>
            </a:pPr>
            <a:endParaRPr lang="nl-NL"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Druk is gelijk aan persdruk</a:t>
            </a:r>
          </a:p>
          <a:p>
            <a:pPr marL="342900" indent="-342900">
              <a:buFont typeface="Arial" panose="020B0604020202020204" pitchFamily="34" charset="0"/>
              <a:buChar char="•"/>
            </a:pPr>
            <a:endParaRPr lang="nl-NL"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Langzaam terug geven</a:t>
            </a:r>
          </a:p>
        </p:txBody>
      </p:sp>
    </p:spTree>
    <p:extLst>
      <p:ext uri="{BB962C8B-B14F-4D97-AF65-F5344CB8AC3E}">
        <p14:creationId xmlns:p14="http://schemas.microsoft.com/office/powerpoint/2010/main" val="1436400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srcRect l="24140" t="25557" b="11979"/>
          <a:stretch/>
        </p:blipFill>
        <p:spPr>
          <a:xfrm>
            <a:off x="2601408" y="2542763"/>
            <a:ext cx="6999792" cy="4321069"/>
          </a:xfrm>
          <a:prstGeom prst="rect">
            <a:avLst/>
          </a:prstGeom>
        </p:spPr>
      </p:pic>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Opdracht</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959223" y="1520786"/>
            <a:ext cx="10515600" cy="1021977"/>
          </a:xfrm>
        </p:spPr>
        <p:txBody>
          <a:bodyPr>
            <a:normAutofit/>
          </a:bodyPr>
          <a:lstStyle/>
          <a:p>
            <a:pPr marL="0" indent="0">
              <a:buNone/>
            </a:pPr>
            <a:r>
              <a:rPr lang="nl-NL" sz="2000" dirty="0">
                <a:latin typeface="Arial" panose="020B0604020202020204" pitchFamily="34" charset="0"/>
                <a:cs typeface="Arial" panose="020B0604020202020204" pitchFamily="34" charset="0"/>
              </a:rPr>
              <a:t>D</a:t>
            </a:r>
            <a:r>
              <a:rPr lang="nl-NL" sz="2000" dirty="0" smtClean="0">
                <a:latin typeface="Arial" panose="020B0604020202020204" pitchFamily="34" charset="0"/>
                <a:cs typeface="Arial" panose="020B0604020202020204" pitchFamily="34" charset="0"/>
              </a:rPr>
              <a:t>e basis van deze presentatie is de shovel met rolbezem. Bedenk in groepjes van twee in </a:t>
            </a:r>
            <a:r>
              <a:rPr lang="nl-NL" sz="2000" b="1" dirty="0" smtClean="0">
                <a:latin typeface="Arial" panose="020B0604020202020204" pitchFamily="34" charset="0"/>
                <a:cs typeface="Arial" panose="020B0604020202020204" pitchFamily="34" charset="0"/>
              </a:rPr>
              <a:t>5 minuten </a:t>
            </a:r>
            <a:r>
              <a:rPr lang="nl-NL" sz="2000" dirty="0" smtClean="0">
                <a:latin typeface="Arial" panose="020B0604020202020204" pitchFamily="34" charset="0"/>
                <a:cs typeface="Arial" panose="020B0604020202020204" pitchFamily="34" charset="0"/>
              </a:rPr>
              <a:t>welke hydraulische componenten nodig zijn om de giek en de bezem comfortabel te bedienen.</a:t>
            </a:r>
            <a:endParaRPr lang="nl-NL" sz="2000" dirty="0">
              <a:latin typeface="Arial" panose="020B0604020202020204" pitchFamily="34" charset="0"/>
              <a:cs typeface="Arial" panose="020B0604020202020204" pitchFamily="34" charset="0"/>
            </a:endParaRPr>
          </a:p>
        </p:txBody>
      </p:sp>
      <p:sp>
        <p:nvSpPr>
          <p:cNvPr id="4" name="Tekstvak 3"/>
          <p:cNvSpPr txBox="1"/>
          <p:nvPr/>
        </p:nvSpPr>
        <p:spPr>
          <a:xfrm>
            <a:off x="1169894" y="3442447"/>
            <a:ext cx="10676965" cy="2308324"/>
          </a:xfrm>
          <a:prstGeom prst="rect">
            <a:avLst/>
          </a:prstGeom>
          <a:noFill/>
        </p:spPr>
        <p:txBody>
          <a:bodyPr wrap="square" numCol="2" rtlCol="0">
            <a:spAutoFit/>
          </a:bodyPr>
          <a:lstStyle/>
          <a:p>
            <a:r>
              <a:rPr lang="nl-NL" sz="2400" dirty="0" smtClean="0"/>
              <a:t>Reservoir</a:t>
            </a:r>
          </a:p>
          <a:p>
            <a:r>
              <a:rPr lang="nl-NL" sz="2400" dirty="0" smtClean="0"/>
              <a:t>Zuigfilter</a:t>
            </a:r>
          </a:p>
          <a:p>
            <a:r>
              <a:rPr lang="nl-NL" sz="2400" dirty="0" smtClean="0"/>
              <a:t>Pomp</a:t>
            </a:r>
          </a:p>
          <a:p>
            <a:r>
              <a:rPr lang="nl-NL" sz="2400" dirty="0" smtClean="0"/>
              <a:t>Drukregelklep (overdrukventiel)</a:t>
            </a:r>
          </a:p>
          <a:p>
            <a:r>
              <a:rPr lang="nl-NL" sz="2400" dirty="0" smtClean="0"/>
              <a:t>Persfilter</a:t>
            </a:r>
          </a:p>
          <a:p>
            <a:r>
              <a:rPr lang="nl-NL" sz="2400" dirty="0" smtClean="0"/>
              <a:t>Stuurschuif (4/3) of (4/4) voor heffen</a:t>
            </a:r>
          </a:p>
          <a:p>
            <a:r>
              <a:rPr lang="nl-NL" sz="2400" dirty="0" smtClean="0"/>
              <a:t>Accumulator voor deining</a:t>
            </a:r>
          </a:p>
          <a:p>
            <a:r>
              <a:rPr lang="nl-NL" sz="2400" dirty="0" smtClean="0"/>
              <a:t>Hefcilinder</a:t>
            </a:r>
          </a:p>
          <a:p>
            <a:r>
              <a:rPr lang="nl-NL" sz="2400" dirty="0" smtClean="0"/>
              <a:t>Stuurschuif (4/3) voor kiepen</a:t>
            </a:r>
          </a:p>
          <a:p>
            <a:r>
              <a:rPr lang="nl-NL" sz="2400" dirty="0" smtClean="0"/>
              <a:t>Kiepcilinder</a:t>
            </a:r>
          </a:p>
          <a:p>
            <a:r>
              <a:rPr lang="nl-NL" sz="2400" dirty="0" smtClean="0"/>
              <a:t>Stuurschuif (4/3) 3</a:t>
            </a:r>
            <a:r>
              <a:rPr lang="nl-NL" sz="2400" baseline="30000" dirty="0" smtClean="0"/>
              <a:t>de</a:t>
            </a:r>
            <a:r>
              <a:rPr lang="nl-NL" sz="2400" dirty="0" smtClean="0"/>
              <a:t> functie</a:t>
            </a:r>
          </a:p>
          <a:p>
            <a:r>
              <a:rPr lang="nl-NL" sz="2400" dirty="0" smtClean="0"/>
              <a:t>Hydromotor (tandwielpomp)</a:t>
            </a:r>
          </a:p>
        </p:txBody>
      </p:sp>
    </p:spTree>
    <p:extLst>
      <p:ext uri="{BB962C8B-B14F-4D97-AF65-F5344CB8AC3E}">
        <p14:creationId xmlns:p14="http://schemas.microsoft.com/office/powerpoint/2010/main" val="141224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Inhoud</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1506072"/>
            <a:ext cx="10515600" cy="5351928"/>
          </a:xfrm>
        </p:spPr>
        <p:txBody>
          <a:bodyPr>
            <a:normAutofit/>
          </a:bodyPr>
          <a:lstStyle/>
          <a:p>
            <a:r>
              <a:rPr lang="nl-NL" dirty="0" smtClean="0">
                <a:latin typeface="Arial" panose="020B0604020202020204" pitchFamily="34" charset="0"/>
                <a:cs typeface="Arial" panose="020B0604020202020204" pitchFamily="34" charset="0"/>
              </a:rPr>
              <a:t>Waarom</a:t>
            </a:r>
          </a:p>
          <a:p>
            <a:r>
              <a:rPr lang="nl-NL" dirty="0" smtClean="0">
                <a:latin typeface="Arial" panose="020B0604020202020204" pitchFamily="34" charset="0"/>
                <a:cs typeface="Arial" panose="020B0604020202020204" pitchFamily="34" charset="0"/>
              </a:rPr>
              <a:t>Reservoir </a:t>
            </a:r>
          </a:p>
          <a:p>
            <a:r>
              <a:rPr lang="nl-NL" dirty="0" smtClean="0">
                <a:latin typeface="Arial" panose="020B0604020202020204" pitchFamily="34" charset="0"/>
                <a:cs typeface="Arial" panose="020B0604020202020204" pitchFamily="34" charset="0"/>
              </a:rPr>
              <a:t>Filter</a:t>
            </a:r>
          </a:p>
          <a:p>
            <a:r>
              <a:rPr lang="nl-NL" dirty="0" smtClean="0">
                <a:latin typeface="Arial" panose="020B0604020202020204" pitchFamily="34" charset="0"/>
                <a:cs typeface="Arial" panose="020B0604020202020204" pitchFamily="34" charset="0"/>
              </a:rPr>
              <a:t>Pomp</a:t>
            </a:r>
          </a:p>
          <a:p>
            <a:r>
              <a:rPr lang="nl-NL" dirty="0">
                <a:latin typeface="Arial" panose="020B0604020202020204" pitchFamily="34" charset="0"/>
                <a:cs typeface="Arial" panose="020B0604020202020204" pitchFamily="34" charset="0"/>
              </a:rPr>
              <a:t>Druk en stroomregelen</a:t>
            </a:r>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Leidingen</a:t>
            </a:r>
          </a:p>
          <a:p>
            <a:r>
              <a:rPr lang="nl-NL" dirty="0" smtClean="0">
                <a:latin typeface="Arial" panose="020B0604020202020204" pitchFamily="34" charset="0"/>
                <a:cs typeface="Arial" panose="020B0604020202020204" pitchFamily="34" charset="0"/>
              </a:rPr>
              <a:t>Stuurschuif</a:t>
            </a:r>
          </a:p>
          <a:p>
            <a:r>
              <a:rPr lang="nl-NL" dirty="0" smtClean="0">
                <a:latin typeface="Arial" panose="020B0604020202020204" pitchFamily="34" charset="0"/>
                <a:cs typeface="Arial" panose="020B0604020202020204" pitchFamily="34" charset="0"/>
              </a:rPr>
              <a:t>Cilinder</a:t>
            </a:r>
          </a:p>
          <a:p>
            <a:r>
              <a:rPr lang="nl-NL" dirty="0" smtClean="0">
                <a:latin typeface="Arial" panose="020B0604020202020204" pitchFamily="34" charset="0"/>
                <a:cs typeface="Arial" panose="020B0604020202020204" pitchFamily="34" charset="0"/>
              </a:rPr>
              <a:t>Hydromotor</a:t>
            </a:r>
          </a:p>
          <a:p>
            <a:r>
              <a:rPr lang="nl-NL" dirty="0" smtClean="0">
                <a:latin typeface="Arial" panose="020B0604020202020204" pitchFamily="34" charset="0"/>
                <a:cs typeface="Arial" panose="020B0604020202020204" pitchFamily="34" charset="0"/>
              </a:rPr>
              <a:t>Accumulator</a:t>
            </a:r>
          </a:p>
        </p:txBody>
      </p:sp>
      <p:pic>
        <p:nvPicPr>
          <p:cNvPr id="4" name="Afbeelding 3"/>
          <p:cNvPicPr>
            <a:picLocks noChangeAspect="1"/>
          </p:cNvPicPr>
          <p:nvPr/>
        </p:nvPicPr>
        <p:blipFill>
          <a:blip r:embed="rId2"/>
          <a:stretch>
            <a:fillRect/>
          </a:stretch>
        </p:blipFill>
        <p:spPr>
          <a:xfrm>
            <a:off x="6476999" y="735339"/>
            <a:ext cx="5087471" cy="3815603"/>
          </a:xfrm>
          <a:prstGeom prst="rect">
            <a:avLst/>
          </a:prstGeom>
        </p:spPr>
      </p:pic>
      <p:sp>
        <p:nvSpPr>
          <p:cNvPr id="5" name="Tekstvak 4"/>
          <p:cNvSpPr txBox="1"/>
          <p:nvPr/>
        </p:nvSpPr>
        <p:spPr>
          <a:xfrm>
            <a:off x="6476999" y="4867835"/>
            <a:ext cx="5087471" cy="1477328"/>
          </a:xfrm>
          <a:prstGeom prst="rect">
            <a:avLst/>
          </a:prstGeom>
          <a:noFill/>
        </p:spPr>
        <p:txBody>
          <a:bodyPr wrap="square" rtlCol="0">
            <a:spAutoFit/>
          </a:bodyPr>
          <a:lstStyle/>
          <a:p>
            <a:r>
              <a:rPr lang="nl-NL" dirty="0" smtClean="0"/>
              <a:t>In de basis van deze presentatie wordt de shovel met rolbezem als voorbeeld genomen, omdat hiervan bewegingen groter en daardoor duidelijker zijn. Een poot of zaaimachine heeft dezelfde componenten en vaak soort gelijke krachten.</a:t>
            </a:r>
            <a:endParaRPr lang="nl-NL" dirty="0"/>
          </a:p>
        </p:txBody>
      </p:sp>
    </p:spTree>
    <p:extLst>
      <p:ext uri="{BB962C8B-B14F-4D97-AF65-F5344CB8AC3E}">
        <p14:creationId xmlns:p14="http://schemas.microsoft.com/office/powerpoint/2010/main" val="1698644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Waarom?</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latin typeface="Arial" panose="020B0604020202020204" pitchFamily="34" charset="0"/>
                <a:cs typeface="Arial" panose="020B0604020202020204" pitchFamily="34" charset="0"/>
              </a:rPr>
              <a:t>Veel groen grond en infra machines bezitten hydraulische componenten. </a:t>
            </a:r>
          </a:p>
          <a:p>
            <a:pPr marL="0" indent="0">
              <a:buNone/>
            </a:pPr>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Als chauffeur is het belangrijk om te weten om welke onderdelen het gaat. Zodat je bij storing het probleem kunt oplossen of de monteur van de juiste informatie kunt voorzien. </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Als je weet hoe onderdelen in elkaar steken kun je als chauffeur daar rekening mee houden. Bijvoorbeeld sneller, zuiniger en netter werk leveren.</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2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Reservoir</a:t>
            </a:r>
            <a:endParaRPr lang="nl-NL" dirty="0">
              <a:latin typeface="Arial" panose="020B0604020202020204" pitchFamily="34" charset="0"/>
              <a:cs typeface="Arial" panose="020B0604020202020204" pitchFamily="34" charset="0"/>
            </a:endParaRPr>
          </a:p>
        </p:txBody>
      </p:sp>
      <p:pic>
        <p:nvPicPr>
          <p:cNvPr id="4" name="Tijdelijke aanduiding voor inhoud 3"/>
          <p:cNvPicPr>
            <a:picLocks noGrp="1" noChangeAspect="1"/>
          </p:cNvPicPr>
          <p:nvPr>
            <p:ph idx="1"/>
          </p:nvPr>
        </p:nvPicPr>
        <p:blipFill rotWithShape="1">
          <a:blip r:embed="rId2"/>
          <a:srcRect l="63822" t="44574" r="9847" b="13089"/>
          <a:stretch/>
        </p:blipFill>
        <p:spPr>
          <a:xfrm>
            <a:off x="6347964" y="1331257"/>
            <a:ext cx="5005836" cy="5400000"/>
          </a:xfrm>
          <a:prstGeom prst="rect">
            <a:avLst/>
          </a:prstGeom>
        </p:spPr>
      </p:pic>
      <p:sp>
        <p:nvSpPr>
          <p:cNvPr id="5" name="Tekstvak 4"/>
          <p:cNvSpPr txBox="1"/>
          <p:nvPr/>
        </p:nvSpPr>
        <p:spPr>
          <a:xfrm>
            <a:off x="954741" y="2272553"/>
            <a:ext cx="5015753" cy="2677656"/>
          </a:xfrm>
          <a:prstGeom prst="rect">
            <a:avLst/>
          </a:prstGeom>
          <a:noFill/>
        </p:spPr>
        <p:txBody>
          <a:bodyPr wrap="square" rtlCol="0">
            <a:spAutoFit/>
          </a:bodyPr>
          <a:lstStyle/>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Opslag</a:t>
            </a:r>
          </a:p>
          <a:p>
            <a:pPr marL="457200" indent="-457200">
              <a:buFont typeface="Arial" panose="020B0604020202020204" pitchFamily="34" charset="0"/>
              <a:buChar char="•"/>
            </a:pPr>
            <a:endParaRPr lang="nl-NL"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Buffer (door warmte meer volume aan olie)</a:t>
            </a:r>
          </a:p>
          <a:p>
            <a:pPr marL="457200" indent="-457200">
              <a:buFont typeface="Arial" panose="020B0604020202020204" pitchFamily="34" charset="0"/>
              <a:buChar char="•"/>
            </a:pPr>
            <a:endParaRPr lang="nl-NL"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Koeling</a:t>
            </a:r>
          </a:p>
        </p:txBody>
      </p:sp>
    </p:spTree>
    <p:extLst>
      <p:ext uri="{BB962C8B-B14F-4D97-AF65-F5344CB8AC3E}">
        <p14:creationId xmlns:p14="http://schemas.microsoft.com/office/powerpoint/2010/main" val="422837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4753" y="203759"/>
            <a:ext cx="1878106" cy="1325563"/>
          </a:xfrm>
        </p:spPr>
        <p:txBody>
          <a:bodyPr/>
          <a:lstStyle/>
          <a:p>
            <a:r>
              <a:rPr lang="nl-NL" dirty="0" smtClean="0">
                <a:latin typeface="Arial" panose="020B0604020202020204" pitchFamily="34" charset="0"/>
                <a:cs typeface="Arial" panose="020B0604020202020204" pitchFamily="34" charset="0"/>
              </a:rPr>
              <a:t>Filter</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3830489" y="5377078"/>
            <a:ext cx="2147048" cy="954107"/>
          </a:xfrm>
        </p:spPr>
        <p:txBody>
          <a:bodyPr>
            <a:normAutofit lnSpcReduction="10000"/>
          </a:bodyPr>
          <a:lstStyle/>
          <a:p>
            <a:pPr marL="0" indent="0">
              <a:buNone/>
            </a:pPr>
            <a:r>
              <a:rPr lang="nl-NL" dirty="0" smtClean="0">
                <a:latin typeface="Arial" panose="020B0604020202020204" pitchFamily="34" charset="0"/>
                <a:cs typeface="Arial" panose="020B0604020202020204" pitchFamily="34" charset="0"/>
              </a:rPr>
              <a:t>Retourfilter </a:t>
            </a:r>
          </a:p>
          <a:p>
            <a:pPr marL="0" indent="0">
              <a:buNone/>
            </a:pPr>
            <a:r>
              <a:rPr lang="nl-NL" dirty="0" smtClean="0">
                <a:latin typeface="Arial" panose="020B0604020202020204" pitchFamily="34" charset="0"/>
                <a:cs typeface="Arial" panose="020B0604020202020204" pitchFamily="34" charset="0"/>
              </a:rPr>
              <a:t>(lage druk)</a:t>
            </a:r>
            <a:endParaRPr lang="nl-NL"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rotWithShape="1">
          <a:blip r:embed="rId2"/>
          <a:srcRect t="7857" b="8445"/>
          <a:stretch/>
        </p:blipFill>
        <p:spPr>
          <a:xfrm>
            <a:off x="0" y="4936331"/>
            <a:ext cx="2831886" cy="1777677"/>
          </a:xfrm>
          <a:prstGeom prst="rect">
            <a:avLst/>
          </a:prstGeom>
        </p:spPr>
      </p:pic>
      <p:pic>
        <p:nvPicPr>
          <p:cNvPr id="1026"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66" y="1529322"/>
            <a:ext cx="2425910" cy="312336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rotWithShape="1">
          <a:blip r:embed="rId4"/>
          <a:srcRect l="2175" t="16786" r="2269" b="7902"/>
          <a:stretch/>
        </p:blipFill>
        <p:spPr>
          <a:xfrm>
            <a:off x="3738283" y="-1"/>
            <a:ext cx="8453718" cy="4936333"/>
          </a:xfrm>
          <a:prstGeom prst="rect">
            <a:avLst/>
          </a:prstGeom>
        </p:spPr>
      </p:pic>
      <p:sp>
        <p:nvSpPr>
          <p:cNvPr id="7" name="Tekstvak 6"/>
          <p:cNvSpPr txBox="1"/>
          <p:nvPr/>
        </p:nvSpPr>
        <p:spPr>
          <a:xfrm>
            <a:off x="6883933" y="5361885"/>
            <a:ext cx="2066364" cy="954107"/>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Zuigfilter (onderdruk)</a:t>
            </a:r>
          </a:p>
        </p:txBody>
      </p:sp>
      <p:sp>
        <p:nvSpPr>
          <p:cNvPr id="9" name="Tekstvak 8"/>
          <p:cNvSpPr txBox="1"/>
          <p:nvPr/>
        </p:nvSpPr>
        <p:spPr>
          <a:xfrm>
            <a:off x="9856694" y="5361885"/>
            <a:ext cx="2182236" cy="954107"/>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Persfilter </a:t>
            </a:r>
            <a:endParaRPr lang="nl-NL" sz="2800" dirty="0" smtClean="0">
              <a:latin typeface="Arial" panose="020B0604020202020204" pitchFamily="34" charset="0"/>
              <a:cs typeface="Arial" panose="020B0604020202020204" pitchFamily="34" charset="0"/>
            </a:endParaRPr>
          </a:p>
          <a:p>
            <a:r>
              <a:rPr lang="nl-NL" sz="2800" dirty="0" smtClean="0">
                <a:latin typeface="Arial" panose="020B0604020202020204" pitchFamily="34" charset="0"/>
                <a:cs typeface="Arial" panose="020B0604020202020204" pitchFamily="34" charset="0"/>
              </a:rPr>
              <a:t>(</a:t>
            </a:r>
            <a:r>
              <a:rPr lang="nl-NL" sz="2800" dirty="0">
                <a:latin typeface="Arial" panose="020B0604020202020204" pitchFamily="34" charset="0"/>
                <a:cs typeface="Arial" panose="020B0604020202020204" pitchFamily="34" charset="0"/>
              </a:rPr>
              <a:t>hoge druk) </a:t>
            </a:r>
          </a:p>
        </p:txBody>
      </p:sp>
    </p:spTree>
    <p:extLst>
      <p:ext uri="{BB962C8B-B14F-4D97-AF65-F5344CB8AC3E}">
        <p14:creationId xmlns:p14="http://schemas.microsoft.com/office/powerpoint/2010/main" val="3482123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Pomp</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1825624"/>
            <a:ext cx="10515600" cy="4857563"/>
          </a:xfrm>
        </p:spPr>
        <p:txBody>
          <a:bodyPr>
            <a:normAutofit/>
          </a:bodyPr>
          <a:lstStyle/>
          <a:p>
            <a:r>
              <a:rPr lang="nl-NL" dirty="0" smtClean="0">
                <a:latin typeface="Arial" panose="020B0604020202020204" pitchFamily="34" charset="0"/>
                <a:cs typeface="Arial" panose="020B0604020202020204" pitchFamily="34" charset="0"/>
              </a:rPr>
              <a:t>De hydrauliekpomp zet mechanische energie om in hydraulische energie</a:t>
            </a:r>
            <a:r>
              <a:rPr lang="nl-NL" dirty="0" smtClean="0">
                <a:latin typeface="Arial" panose="020B0604020202020204" pitchFamily="34" charset="0"/>
                <a:cs typeface="Arial" panose="020B0604020202020204" pitchFamily="34" charset="0"/>
              </a:rPr>
              <a:t>.</a:t>
            </a:r>
            <a:endParaRPr lang="nl-NL" dirty="0">
              <a:latin typeface="Arial" panose="020B0604020202020204" pitchFamily="34" charset="0"/>
              <a:cs typeface="Arial" panose="020B0604020202020204" pitchFamily="34" charset="0"/>
              <a:hlinkClick r:id="rId2"/>
            </a:endParaRPr>
          </a:p>
          <a:p>
            <a:r>
              <a:rPr lang="nl-NL" dirty="0" smtClean="0">
                <a:latin typeface="Arial" panose="020B0604020202020204" pitchFamily="34" charset="0"/>
                <a:cs typeface="Arial" panose="020B0604020202020204" pitchFamily="34" charset="0"/>
                <a:hlinkClick r:id="rId2"/>
              </a:rPr>
              <a:t>Tandwielpomp (standaard trekker hydrauliek)</a:t>
            </a:r>
            <a:endParaRPr lang="nl-NL" dirty="0" smtClean="0">
              <a:latin typeface="Arial" panose="020B0604020202020204" pitchFamily="34" charset="0"/>
              <a:cs typeface="Arial" panose="020B0604020202020204" pitchFamily="34" charset="0"/>
            </a:endParaRPr>
          </a:p>
          <a:p>
            <a:r>
              <a:rPr lang="nl-NL" dirty="0">
                <a:hlinkClick r:id="rId3"/>
              </a:rPr>
              <a:t>https://</a:t>
            </a:r>
            <a:r>
              <a:rPr lang="nl-NL" dirty="0" smtClean="0">
                <a:hlinkClick r:id="rId3"/>
              </a:rPr>
              <a:t>www.youtube.com/watch?v=mV0ge00B4Q4</a:t>
            </a:r>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hlinkClick r:id="rId4"/>
              </a:rPr>
              <a:t>Schottenpomp</a:t>
            </a:r>
            <a:endParaRPr lang="nl-NL" dirty="0" smtClean="0">
              <a:latin typeface="Arial" panose="020B0604020202020204" pitchFamily="34" charset="0"/>
              <a:cs typeface="Arial" panose="020B0604020202020204" pitchFamily="34" charset="0"/>
            </a:endParaRPr>
          </a:p>
          <a:p>
            <a:r>
              <a:rPr lang="nl-NL" dirty="0">
                <a:hlinkClick r:id="rId5"/>
              </a:rPr>
              <a:t>https://www.youtube.com/watch?v=1vjYvGzkvJs</a:t>
            </a:r>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hlinkClick r:id="rId6"/>
              </a:rPr>
              <a:t>Radiaal </a:t>
            </a:r>
            <a:r>
              <a:rPr lang="nl-NL" dirty="0" smtClean="0">
                <a:latin typeface="Arial" panose="020B0604020202020204" pitchFamily="34" charset="0"/>
                <a:cs typeface="Arial" panose="020B0604020202020204" pitchFamily="34" charset="0"/>
                <a:hlinkClick r:id="rId6"/>
              </a:rPr>
              <a:t>plunjerpomp </a:t>
            </a:r>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hlinkClick r:id="rId7"/>
              </a:rPr>
              <a:t>Axiaal </a:t>
            </a:r>
            <a:r>
              <a:rPr lang="nl-NL" dirty="0" smtClean="0">
                <a:latin typeface="Arial" panose="020B0604020202020204" pitchFamily="34" charset="0"/>
                <a:cs typeface="Arial" panose="020B0604020202020204" pitchFamily="34" charset="0"/>
                <a:hlinkClick r:id="rId7"/>
              </a:rPr>
              <a:t>plunjerpomp</a:t>
            </a:r>
            <a:endParaRPr lang="nl-NL" dirty="0" smtClean="0">
              <a:latin typeface="Arial" panose="020B0604020202020204" pitchFamily="34" charset="0"/>
              <a:cs typeface="Arial" panose="020B0604020202020204" pitchFamily="34" charset="0"/>
            </a:endParaRPr>
          </a:p>
          <a:p>
            <a:r>
              <a:rPr lang="nl-NL" dirty="0">
                <a:hlinkClick r:id="rId8"/>
              </a:rPr>
              <a:t>https://www.youtube.com/watch?v=an1HA73Daio</a:t>
            </a:r>
            <a:endParaRPr lang="nl-NL"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926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Druk en stroomregelen</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1516342"/>
            <a:ext cx="3021106" cy="4351338"/>
          </a:xfrm>
        </p:spPr>
        <p:txBody>
          <a:bodyPr/>
          <a:lstStyle/>
          <a:p>
            <a:r>
              <a:rPr lang="nl-NL" dirty="0" smtClean="0">
                <a:latin typeface="Arial" panose="020B0604020202020204" pitchFamily="34" charset="0"/>
                <a:cs typeface="Arial" panose="020B0604020202020204" pitchFamily="34" charset="0"/>
              </a:rPr>
              <a:t>Drukregelklep</a:t>
            </a:r>
          </a:p>
          <a:p>
            <a:r>
              <a:rPr lang="nl-NL" dirty="0" smtClean="0">
                <a:latin typeface="Arial" panose="020B0604020202020204" pitchFamily="34" charset="0"/>
                <a:cs typeface="Arial" panose="020B0604020202020204" pitchFamily="34" charset="0"/>
              </a:rPr>
              <a:t>Stroomregelklep</a:t>
            </a:r>
            <a:endParaRPr lang="nl-NL"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rotWithShape="1">
          <a:blip r:embed="rId2"/>
          <a:srcRect l="15071" t="-2738" r="22042" b="2738"/>
          <a:stretch/>
        </p:blipFill>
        <p:spPr>
          <a:xfrm rot="5400000">
            <a:off x="259825" y="3659992"/>
            <a:ext cx="2918012" cy="3437663"/>
          </a:xfrm>
          <a:prstGeom prst="rect">
            <a:avLst/>
          </a:prstGeom>
        </p:spPr>
      </p:pic>
      <p:pic>
        <p:nvPicPr>
          <p:cNvPr id="5" name="Afbeelding 4"/>
          <p:cNvPicPr>
            <a:picLocks noChangeAspect="1"/>
          </p:cNvPicPr>
          <p:nvPr/>
        </p:nvPicPr>
        <p:blipFill>
          <a:blip r:embed="rId3"/>
          <a:stretch>
            <a:fillRect/>
          </a:stretch>
        </p:blipFill>
        <p:spPr>
          <a:xfrm>
            <a:off x="5966515" y="2245659"/>
            <a:ext cx="6225485" cy="4612341"/>
          </a:xfrm>
          <a:prstGeom prst="rect">
            <a:avLst/>
          </a:prstGeom>
        </p:spPr>
      </p:pic>
    </p:spTree>
    <p:extLst>
      <p:ext uri="{BB962C8B-B14F-4D97-AF65-F5344CB8AC3E}">
        <p14:creationId xmlns:p14="http://schemas.microsoft.com/office/powerpoint/2010/main" val="4057318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2523565" cy="1325563"/>
          </a:xfrm>
        </p:spPr>
        <p:txBody>
          <a:bodyPr/>
          <a:lstStyle/>
          <a:p>
            <a:r>
              <a:rPr lang="nl-NL" dirty="0">
                <a:latin typeface="Arial" panose="020B0604020202020204" pitchFamily="34" charset="0"/>
                <a:cs typeface="Arial" panose="020B0604020202020204" pitchFamily="34" charset="0"/>
              </a:rPr>
              <a:t>L</a:t>
            </a:r>
            <a:r>
              <a:rPr lang="nl-NL" dirty="0" smtClean="0">
                <a:latin typeface="Arial" panose="020B0604020202020204" pitchFamily="34" charset="0"/>
                <a:cs typeface="Arial" panose="020B0604020202020204" pitchFamily="34" charset="0"/>
              </a:rPr>
              <a:t>eiding</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1825625"/>
            <a:ext cx="4204447" cy="4844116"/>
          </a:xfrm>
        </p:spPr>
        <p:txBody>
          <a:bodyPr/>
          <a:lstStyle/>
          <a:p>
            <a:r>
              <a:rPr lang="nl-NL" dirty="0" smtClean="0">
                <a:latin typeface="Arial" panose="020B0604020202020204" pitchFamily="34" charset="0"/>
                <a:cs typeface="Arial" panose="020B0604020202020204" pitchFamily="34" charset="0"/>
              </a:rPr>
              <a:t>Zuigleiding</a:t>
            </a:r>
          </a:p>
          <a:p>
            <a:pPr lvl="4"/>
            <a:r>
              <a:rPr lang="nl-NL" dirty="0">
                <a:latin typeface="Arial" panose="020B0604020202020204" pitchFamily="34" charset="0"/>
                <a:cs typeface="Arial" panose="020B0604020202020204" pitchFamily="34" charset="0"/>
              </a:rPr>
              <a:t>Grote diameter </a:t>
            </a:r>
          </a:p>
          <a:p>
            <a:pPr lvl="4"/>
            <a:r>
              <a:rPr lang="nl-NL" dirty="0">
                <a:latin typeface="Arial" panose="020B0604020202020204" pitchFamily="34" charset="0"/>
                <a:cs typeface="Arial" panose="020B0604020202020204" pitchFamily="34" charset="0"/>
              </a:rPr>
              <a:t>Onder druk</a:t>
            </a:r>
          </a:p>
          <a:p>
            <a:pPr lvl="4"/>
            <a:r>
              <a:rPr lang="nl-NL" dirty="0">
                <a:latin typeface="Arial" panose="020B0604020202020204" pitchFamily="34" charset="0"/>
                <a:cs typeface="Arial" panose="020B0604020202020204" pitchFamily="34" charset="0"/>
              </a:rPr>
              <a:t>Dunne </a:t>
            </a:r>
            <a:r>
              <a:rPr lang="nl-NL" dirty="0" smtClean="0">
                <a:latin typeface="Arial" panose="020B0604020202020204" pitchFamily="34" charset="0"/>
                <a:cs typeface="Arial" panose="020B0604020202020204" pitchFamily="34" charset="0"/>
              </a:rPr>
              <a:t>wand</a:t>
            </a:r>
            <a:endParaRPr lang="nl-NL" dirty="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Persleiding</a:t>
            </a:r>
          </a:p>
          <a:p>
            <a:pPr lvl="4"/>
            <a:r>
              <a:rPr lang="nl-NL" dirty="0" smtClean="0">
                <a:latin typeface="Arial" panose="020B0604020202020204" pitchFamily="34" charset="0"/>
                <a:cs typeface="Arial" panose="020B0604020202020204" pitchFamily="34" charset="0"/>
              </a:rPr>
              <a:t>Kleine diameter</a:t>
            </a:r>
          </a:p>
          <a:p>
            <a:pPr lvl="4"/>
            <a:r>
              <a:rPr lang="nl-NL" dirty="0" smtClean="0">
                <a:latin typeface="Arial" panose="020B0604020202020204" pitchFamily="34" charset="0"/>
                <a:cs typeface="Arial" panose="020B0604020202020204" pitchFamily="34" charset="0"/>
              </a:rPr>
              <a:t>Hoge druk</a:t>
            </a:r>
          </a:p>
          <a:p>
            <a:pPr lvl="4"/>
            <a:r>
              <a:rPr lang="nl-NL" dirty="0" smtClean="0">
                <a:latin typeface="Arial" panose="020B0604020202020204" pitchFamily="34" charset="0"/>
                <a:cs typeface="Arial" panose="020B0604020202020204" pitchFamily="34" charset="0"/>
              </a:rPr>
              <a:t>Dikke wand</a:t>
            </a:r>
          </a:p>
          <a:p>
            <a:r>
              <a:rPr lang="nl-NL" dirty="0" smtClean="0">
                <a:latin typeface="Arial" panose="020B0604020202020204" pitchFamily="34" charset="0"/>
                <a:cs typeface="Arial" panose="020B0604020202020204" pitchFamily="34" charset="0"/>
              </a:rPr>
              <a:t>Retourleiding</a:t>
            </a:r>
          </a:p>
          <a:p>
            <a:pPr lvl="4"/>
            <a:r>
              <a:rPr lang="nl-NL" dirty="0" smtClean="0">
                <a:latin typeface="Arial" panose="020B0604020202020204" pitchFamily="34" charset="0"/>
                <a:cs typeface="Arial" panose="020B0604020202020204" pitchFamily="34" charset="0"/>
              </a:rPr>
              <a:t>Grote diameter</a:t>
            </a:r>
          </a:p>
          <a:p>
            <a:pPr lvl="4"/>
            <a:r>
              <a:rPr lang="nl-NL" dirty="0" smtClean="0">
                <a:latin typeface="Arial" panose="020B0604020202020204" pitchFamily="34" charset="0"/>
                <a:cs typeface="Arial" panose="020B0604020202020204" pitchFamily="34" charset="0"/>
              </a:rPr>
              <a:t>Lage druk</a:t>
            </a:r>
          </a:p>
          <a:p>
            <a:pPr lvl="4"/>
            <a:r>
              <a:rPr lang="nl-NL" dirty="0" smtClean="0">
                <a:latin typeface="Arial" panose="020B0604020202020204" pitchFamily="34" charset="0"/>
                <a:cs typeface="Arial" panose="020B0604020202020204" pitchFamily="34" charset="0"/>
              </a:rPr>
              <a:t>Dunne wand</a:t>
            </a:r>
          </a:p>
          <a:p>
            <a:pPr marL="2286000" lvl="5" indent="0">
              <a:buNone/>
            </a:pPr>
            <a:endParaRPr lang="nl-NL" dirty="0" smtClean="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stretch>
            <a:fillRect/>
          </a:stretch>
        </p:blipFill>
        <p:spPr>
          <a:xfrm>
            <a:off x="7720853" y="3826248"/>
            <a:ext cx="2381250" cy="2381250"/>
          </a:xfrm>
          <a:prstGeom prst="rect">
            <a:avLst/>
          </a:prstGeom>
        </p:spPr>
      </p:pic>
      <p:pic>
        <p:nvPicPr>
          <p:cNvPr id="5" name="Afbeelding 4"/>
          <p:cNvPicPr>
            <a:picLocks noChangeAspect="1"/>
          </p:cNvPicPr>
          <p:nvPr/>
        </p:nvPicPr>
        <p:blipFill>
          <a:blip r:embed="rId3"/>
          <a:stretch>
            <a:fillRect/>
          </a:stretch>
        </p:blipFill>
        <p:spPr>
          <a:xfrm>
            <a:off x="7720853" y="697006"/>
            <a:ext cx="2667000" cy="2667000"/>
          </a:xfrm>
          <a:prstGeom prst="rect">
            <a:avLst/>
          </a:prstGeom>
        </p:spPr>
      </p:pic>
    </p:spTree>
    <p:extLst>
      <p:ext uri="{BB962C8B-B14F-4D97-AF65-F5344CB8AC3E}">
        <p14:creationId xmlns:p14="http://schemas.microsoft.com/office/powerpoint/2010/main" val="139904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253" y="1"/>
            <a:ext cx="3155576" cy="1325563"/>
          </a:xfrm>
        </p:spPr>
        <p:txBody>
          <a:bodyPr/>
          <a:lstStyle/>
          <a:p>
            <a:r>
              <a:rPr lang="nl-NL" dirty="0" smtClean="0">
                <a:latin typeface="Arial" panose="020B0604020202020204" pitchFamily="34" charset="0"/>
                <a:cs typeface="Arial" panose="020B0604020202020204" pitchFamily="34" charset="0"/>
              </a:rPr>
              <a:t>Stuurschuif</a:t>
            </a:r>
            <a:endParaRPr lang="nl-NL"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stretch>
            <a:fillRect/>
          </a:stretch>
        </p:blipFill>
        <p:spPr>
          <a:xfrm>
            <a:off x="99312" y="2514554"/>
            <a:ext cx="4518212" cy="4343446"/>
          </a:xfrm>
          <a:prstGeom prst="rect">
            <a:avLst/>
          </a:prstGeom>
        </p:spPr>
      </p:pic>
      <p:pic>
        <p:nvPicPr>
          <p:cNvPr id="5" name="Afbeelding 4"/>
          <p:cNvPicPr>
            <a:picLocks noChangeAspect="1"/>
          </p:cNvPicPr>
          <p:nvPr/>
        </p:nvPicPr>
        <p:blipFill rotWithShape="1">
          <a:blip r:embed="rId3"/>
          <a:srcRect b="82562"/>
          <a:stretch/>
        </p:blipFill>
        <p:spPr>
          <a:xfrm>
            <a:off x="3070" y="1163115"/>
            <a:ext cx="5826579" cy="921180"/>
          </a:xfrm>
          <a:prstGeom prst="rect">
            <a:avLst/>
          </a:prstGeom>
        </p:spPr>
      </p:pic>
      <p:pic>
        <p:nvPicPr>
          <p:cNvPr id="7" name="Afbeelding 6"/>
          <p:cNvPicPr>
            <a:picLocks noChangeAspect="1"/>
          </p:cNvPicPr>
          <p:nvPr/>
        </p:nvPicPr>
        <p:blipFill rotWithShape="1">
          <a:blip r:embed="rId4"/>
          <a:srcRect l="2520" t="29384" r="2284" b="21234"/>
          <a:stretch/>
        </p:blipFill>
        <p:spPr>
          <a:xfrm rot="5400000">
            <a:off x="5730646" y="374320"/>
            <a:ext cx="6835671" cy="6087034"/>
          </a:xfrm>
          <a:prstGeom prst="rect">
            <a:avLst/>
          </a:prstGeom>
        </p:spPr>
      </p:pic>
    </p:spTree>
    <p:extLst>
      <p:ext uri="{BB962C8B-B14F-4D97-AF65-F5344CB8AC3E}">
        <p14:creationId xmlns:p14="http://schemas.microsoft.com/office/powerpoint/2010/main" val="282945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352</Words>
  <Application>Microsoft Office PowerPoint</Application>
  <PresentationFormat>Breedbeeld</PresentationFormat>
  <Paragraphs>94</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Onderhoud</vt:lpstr>
      <vt:lpstr>Inhoud</vt:lpstr>
      <vt:lpstr>Waarom?</vt:lpstr>
      <vt:lpstr>Reservoir</vt:lpstr>
      <vt:lpstr>Filter</vt:lpstr>
      <vt:lpstr>Pomp</vt:lpstr>
      <vt:lpstr>Druk en stroomregelen</vt:lpstr>
      <vt:lpstr>Leiding</vt:lpstr>
      <vt:lpstr>Stuurschuif</vt:lpstr>
      <vt:lpstr>Cilinder</vt:lpstr>
      <vt:lpstr>Hydromotor</vt:lpstr>
      <vt:lpstr>Accumulator</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Onderhoud</dc:title>
  <dc:creator>Arjan Huls</dc:creator>
  <cp:lastModifiedBy>René Hoezen</cp:lastModifiedBy>
  <cp:revision>39</cp:revision>
  <dcterms:created xsi:type="dcterms:W3CDTF">2017-02-28T12:59:00Z</dcterms:created>
  <dcterms:modified xsi:type="dcterms:W3CDTF">2019-02-07T09:47:03Z</dcterms:modified>
</cp:coreProperties>
</file>